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4"/>
    <p:restoredTop sz="86418"/>
  </p:normalViewPr>
  <p:slideViewPr>
    <p:cSldViewPr>
      <p:cViewPr varScale="1">
        <p:scale>
          <a:sx n="108" d="100"/>
          <a:sy n="108" d="100"/>
        </p:scale>
        <p:origin x="16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5BF9114-D0A6-534E-9A9C-600D5A0A3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72" y="1912508"/>
            <a:ext cx="6854736" cy="454082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6A593EB-0E7A-2F43-AB0D-B2B269FBB237}"/>
              </a:ext>
            </a:extLst>
          </p:cNvPr>
          <p:cNvSpPr txBox="1">
            <a:spLocks/>
          </p:cNvSpPr>
          <p:nvPr/>
        </p:nvSpPr>
        <p:spPr>
          <a:xfrm>
            <a:off x="2632248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Il teorema di Pitagora</a:t>
            </a:r>
            <a:br>
              <a:rPr lang="it-IT" sz="5400" b="1" dirty="0"/>
            </a:br>
            <a:r>
              <a:rPr lang="it-IT" sz="5400" b="1" dirty="0"/>
              <a:t>e le sue applicazioni</a:t>
            </a:r>
            <a:endParaRPr lang="it-IT" sz="5400" dirty="0"/>
          </a:p>
        </p:txBody>
      </p:sp>
      <p:pic>
        <p:nvPicPr>
          <p:cNvPr id="8" name="Immagine 4" descr="logo LATTES OK nero.psd">
            <a:extLst>
              <a:ext uri="{FF2B5EF4-FFF2-40B4-BE49-F238E27FC236}">
                <a16:creationId xmlns:a16="http://schemas.microsoft.com/office/drawing/2014/main" id="{EA8E9502-1C3A-1A46-9F1E-9583F548B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476672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E12BBB-FDC8-5C43-98FB-064E8FB333F6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teorema di Pitagora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5338936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teorema di Pitagora esprime la relazione tra le misure dei lati di un qualsiasi triangolo rettangolo. </a:t>
            </a:r>
          </a:p>
          <a:p>
            <a:pPr marL="0" indent="0">
              <a:buNone/>
            </a:pPr>
            <a:r>
              <a:rPr lang="it-IT" dirty="0"/>
              <a:t>Dato il triangolo </a:t>
            </a:r>
            <a:r>
              <a:rPr lang="it-IT" i="1" dirty="0"/>
              <a:t>ABC,</a:t>
            </a:r>
            <a:r>
              <a:rPr lang="it-IT" dirty="0"/>
              <a:t> costruiamo sull’ipotenusa un quadrato </a:t>
            </a:r>
            <a:r>
              <a:rPr lang="it-IT" i="1" dirty="0"/>
              <a:t>Q</a:t>
            </a:r>
            <a:r>
              <a:rPr lang="it-IT" baseline="-25000" dirty="0"/>
              <a:t>3</a:t>
            </a:r>
            <a:r>
              <a:rPr lang="it-IT" dirty="0"/>
              <a:t> e sui due cateti due quadrati </a:t>
            </a:r>
            <a:r>
              <a:rPr lang="it-IT" i="1" dirty="0"/>
              <a:t>Q</a:t>
            </a:r>
            <a:r>
              <a:rPr lang="it-IT" baseline="-25000" dirty="0"/>
              <a:t>1</a:t>
            </a:r>
            <a:r>
              <a:rPr lang="it-IT" dirty="0"/>
              <a:t> e </a:t>
            </a:r>
            <a:r>
              <a:rPr lang="it-IT" i="1" dirty="0"/>
              <a:t>Q</a:t>
            </a:r>
            <a:r>
              <a:rPr lang="it-IT" baseline="-25000" dirty="0"/>
              <a:t>2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Il numero di quadratini uguali all’unità di misura </a:t>
            </a:r>
            <a:r>
              <a:rPr lang="it-IT" i="1" dirty="0"/>
              <a:t>u</a:t>
            </a:r>
            <a:r>
              <a:rPr lang="it-IT" baseline="30000" dirty="0"/>
              <a:t>2</a:t>
            </a:r>
            <a:r>
              <a:rPr lang="it-IT" dirty="0"/>
              <a:t> contenuti in </a:t>
            </a:r>
            <a:r>
              <a:rPr lang="it-IT" i="1" dirty="0"/>
              <a:t>Q</a:t>
            </a:r>
            <a:r>
              <a:rPr lang="it-IT" baseline="-25000" dirty="0"/>
              <a:t>3</a:t>
            </a:r>
            <a:r>
              <a:rPr lang="it-IT" dirty="0"/>
              <a:t> è uguale al numero dei quadratini contenuti in </a:t>
            </a:r>
            <a:r>
              <a:rPr lang="it-IT" i="1" dirty="0"/>
              <a:t>Q</a:t>
            </a:r>
            <a:r>
              <a:rPr lang="it-IT" baseline="-25000" dirty="0"/>
              <a:t>1</a:t>
            </a:r>
            <a:r>
              <a:rPr lang="it-IT" dirty="0"/>
              <a:t> e </a:t>
            </a:r>
            <a:r>
              <a:rPr lang="it-IT" i="1" dirty="0"/>
              <a:t>Q</a:t>
            </a:r>
            <a:r>
              <a:rPr lang="it-IT" baseline="-25000" dirty="0"/>
              <a:t>2</a:t>
            </a:r>
            <a:r>
              <a:rPr lang="it-IT" dirty="0"/>
              <a:t> quindi: </a:t>
            </a:r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b="1" i="1" dirty="0" err="1"/>
              <a:t>Q</a:t>
            </a:r>
            <a:r>
              <a:rPr lang="it-IT" b="1" baseline="-25000" dirty="0" err="1"/>
              <a:t>3</a:t>
            </a:r>
            <a:r>
              <a:rPr lang="it-IT" b="1" dirty="0"/>
              <a:t> ≐ </a:t>
            </a:r>
            <a:r>
              <a:rPr lang="it-IT" b="1" i="1" dirty="0"/>
              <a:t>Q</a:t>
            </a:r>
            <a:r>
              <a:rPr lang="it-IT" b="1" baseline="-25000" dirty="0"/>
              <a:t>1</a:t>
            </a:r>
            <a:r>
              <a:rPr lang="it-IT" b="1" dirty="0"/>
              <a:t> + </a:t>
            </a:r>
            <a:r>
              <a:rPr lang="it-IT" b="1" i="1" dirty="0" err="1"/>
              <a:t>Q</a:t>
            </a:r>
            <a:r>
              <a:rPr lang="it-IT" b="1" baseline="-25000" dirty="0" err="1"/>
              <a:t>2</a:t>
            </a:r>
            <a:endParaRPr lang="it-IT" b="1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b="1" dirty="0"/>
              <a:t>TEOREMA DI PITAGORA</a:t>
            </a:r>
          </a:p>
          <a:p>
            <a:pPr>
              <a:buNone/>
            </a:pPr>
            <a:r>
              <a:rPr lang="it-IT" b="1" dirty="0"/>
              <a:t>In un triangolo rettangolo il quadrato costruito sull’ipotenusa è equivalente alla somma dei quadrati costruiti sui cateti.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22EEDE-2328-214E-9162-6F623A8A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368075"/>
            <a:ext cx="2853077" cy="30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127A2B85-1158-1941-89B1-DBD4DD65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118720"/>
            <a:ext cx="2796769" cy="312411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teorema di Pitagora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412776"/>
                <a:ext cx="8229600" cy="453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IL TEOREMA DI PITAGORA IN FORMULE</a:t>
                </a:r>
              </a:p>
              <a:p>
                <a:pPr>
                  <a:buNone/>
                </a:pPr>
                <a:r>
                  <a:rPr lang="it-IT" dirty="0"/>
                  <a:t>In ogni triangolo rettangolo l’area del quadrato costruito sull’ipotenusa è </a:t>
                </a:r>
                <a:br>
                  <a:rPr lang="it-IT" dirty="0"/>
                </a:br>
                <a:r>
                  <a:rPr lang="it-IT" dirty="0" err="1"/>
                  <a:t>è</a:t>
                </a:r>
                <a:r>
                  <a:rPr lang="it-IT" dirty="0"/>
                  <a:t> uguale alla somma delle aree dei quadrati costruiti sui due cateti. </a:t>
                </a:r>
              </a:p>
              <a:p>
                <a:pPr>
                  <a:buNone/>
                </a:pPr>
                <a:r>
                  <a:rPr lang="it-IT" dirty="0"/>
                  <a:t>Indicando con </a:t>
                </a:r>
                <a:r>
                  <a:rPr lang="it-IT" i="1" dirty="0"/>
                  <a:t>a</a:t>
                </a:r>
                <a:r>
                  <a:rPr lang="it-IT" dirty="0"/>
                  <a:t>, </a:t>
                </a:r>
                <a:r>
                  <a:rPr lang="it-IT" i="1" dirty="0"/>
                  <a:t>b</a:t>
                </a:r>
                <a:r>
                  <a:rPr lang="it-IT" dirty="0"/>
                  <a:t>, </a:t>
                </a:r>
                <a:r>
                  <a:rPr lang="it-IT" i="1" dirty="0"/>
                  <a:t>c</a:t>
                </a:r>
                <a:r>
                  <a:rPr lang="it-IT" dirty="0"/>
                  <a:t> rispettivamente le misure dell’ipotenusa e dei </a:t>
                </a:r>
                <a:br>
                  <a:rPr lang="it-IT" dirty="0"/>
                </a:br>
                <a:r>
                  <a:rPr lang="it-IT" dirty="0"/>
                  <a:t>due cateti si può scrivere: </a:t>
                </a:r>
              </a:p>
              <a:p>
                <a:pPr lvl="1"/>
                <a:r>
                  <a:rPr lang="it-IT" b="1" i="1" dirty="0"/>
                  <a:t>a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 = </a:t>
                </a:r>
                <a:r>
                  <a:rPr lang="it-IT" b="1" i="1" dirty="0"/>
                  <a:t>b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 + </a:t>
                </a:r>
                <a:r>
                  <a:rPr lang="it-IT" b="1" i="1" dirty="0"/>
                  <a:t>c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 </a:t>
                </a:r>
              </a:p>
              <a:p>
                <a:pPr>
                  <a:buNone/>
                </a:pPr>
                <a:r>
                  <a:rPr lang="it-IT" dirty="0"/>
                  <a:t>da cui possiamo ricavare le formule inverse: </a:t>
                </a:r>
              </a:p>
              <a:p>
                <a:pPr lvl="1"/>
                <a:r>
                  <a:rPr lang="it-IT" b="1" i="1" dirty="0"/>
                  <a:t>b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 = </a:t>
                </a:r>
                <a:r>
                  <a:rPr lang="it-IT" b="1" i="1" dirty="0"/>
                  <a:t>a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 </a:t>
                </a:r>
                <a:r>
                  <a:rPr lang="it-IT" b="1" dirty="0">
                    <a:sym typeface="Symbol"/>
                  </a:rPr>
                  <a:t></a:t>
                </a:r>
                <a:r>
                  <a:rPr lang="it-IT" b="1" dirty="0"/>
                  <a:t> </a:t>
                </a:r>
                <a:r>
                  <a:rPr lang="it-IT" b="1" i="1" dirty="0"/>
                  <a:t>c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		</a:t>
                </a:r>
                <a:r>
                  <a:rPr lang="it-IT" b="1" i="1" dirty="0"/>
                  <a:t>c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 = </a:t>
                </a:r>
                <a:r>
                  <a:rPr lang="it-IT" b="1" i="1" dirty="0"/>
                  <a:t>a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 </a:t>
                </a:r>
                <a:r>
                  <a:rPr lang="it-IT" b="1" dirty="0">
                    <a:sym typeface="Symbol"/>
                  </a:rPr>
                  <a:t></a:t>
                </a:r>
                <a:r>
                  <a:rPr lang="it-IT" b="1" dirty="0"/>
                  <a:t> </a:t>
                </a:r>
                <a:r>
                  <a:rPr lang="it-IT" b="1" i="1" dirty="0"/>
                  <a:t>b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 </a:t>
                </a:r>
              </a:p>
              <a:p>
                <a:pPr>
                  <a:buNone/>
                </a:pPr>
                <a:r>
                  <a:rPr lang="it-IT" dirty="0"/>
                  <a:t>In ogni </a:t>
                </a:r>
                <a:r>
                  <a:rPr lang="it-IT" b="1" dirty="0"/>
                  <a:t>triangolo rettangolo </a:t>
                </a:r>
                <a:r>
                  <a:rPr lang="it-IT" dirty="0"/>
                  <a:t>si calcola: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la </a:t>
                </a:r>
                <a:r>
                  <a:rPr lang="it-IT" b="1" dirty="0"/>
                  <a:t>misura dell’ipotenusa </a:t>
                </a:r>
                <a:r>
                  <a:rPr lang="it-IT" dirty="0"/>
                  <a:t>estraendo la radice quadrata della </a:t>
                </a:r>
                <a:br>
                  <a:rPr lang="it-IT" dirty="0"/>
                </a:br>
                <a:r>
                  <a:rPr lang="it-IT" dirty="0"/>
                  <a:t>somma dei quadrati delle misure dei cateti:	</a:t>
                </a:r>
              </a:p>
              <a:p>
                <a:pPr lvl="1"/>
                <a:r>
                  <a:rPr lang="it-IT" b="1" i="1" dirty="0"/>
                  <a:t>a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/>
                          </a:rPr>
                          <m:t>𝒃</m:t>
                        </m:r>
                        <m:r>
                          <a:rPr lang="it-IT" b="1" i="1" baseline="30000" smtClean="0">
                            <a:latin typeface="Cambria Math"/>
                          </a:rPr>
                          <m:t>𝟐</m:t>
                        </m:r>
                        <m:r>
                          <a:rPr lang="it-IT" b="1" i="1" smtClean="0">
                            <a:latin typeface="Cambria Math"/>
                          </a:rPr>
                          <m:t>+</m:t>
                        </m:r>
                        <m:r>
                          <a:rPr lang="it-IT" b="1" i="1" smtClean="0">
                            <a:latin typeface="Cambria Math"/>
                          </a:rPr>
                          <m:t>𝒄</m:t>
                        </m:r>
                        <m:r>
                          <a:rPr lang="it-IT" b="1" i="1" baseline="30000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it-IT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la </a:t>
                </a:r>
                <a:r>
                  <a:rPr lang="it-IT" b="1" dirty="0"/>
                  <a:t>misura di un cateto </a:t>
                </a:r>
                <a:r>
                  <a:rPr lang="it-IT" dirty="0"/>
                  <a:t>estraendo la radice quadrata della differenza </a:t>
                </a:r>
                <a:br>
                  <a:rPr lang="it-IT" dirty="0"/>
                </a:br>
                <a:r>
                  <a:rPr lang="it-IT" dirty="0"/>
                  <a:t>fra il quadrato della misura dell’ipotenusa e il quadrato della misura </a:t>
                </a:r>
                <a:br>
                  <a:rPr lang="it-IT" dirty="0"/>
                </a:br>
                <a:r>
                  <a:rPr lang="it-IT" dirty="0"/>
                  <a:t>dell’altro cateto:</a:t>
                </a:r>
              </a:p>
              <a:p>
                <a:pPr lvl="1"/>
                <a:r>
                  <a:rPr lang="it-IT" b="1" i="1" dirty="0"/>
                  <a:t>b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/>
                          </a:rPr>
                          <m:t>𝒂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  <m:r>
                          <a:rPr lang="it-IT" b="1" i="1" baseline="30000" smtClean="0">
                            <a:latin typeface="Cambria Math"/>
                          </a:rPr>
                          <m:t> </m:t>
                        </m:r>
                        <m:r>
                          <a:rPr lang="it-IT" b="1" i="1" smtClean="0">
                            <a:latin typeface="Cambria Math"/>
                            <a:sym typeface="Symbol"/>
                          </a:rPr>
                          <m:t> </m:t>
                        </m:r>
                        <m:r>
                          <a:rPr lang="it-IT" b="1" i="1" smtClean="0">
                            <a:latin typeface="Cambria Math"/>
                          </a:rPr>
                          <m:t>𝒄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it-IT" b="1" dirty="0"/>
                  <a:t>		</a:t>
                </a:r>
                <a:r>
                  <a:rPr lang="it-IT" b="1" i="1" dirty="0"/>
                  <a:t>c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>
                            <a:latin typeface="Cambria Math"/>
                          </a:rPr>
                          <m:t>𝒂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  <m:r>
                          <a:rPr lang="it-IT" b="1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>
                            <a:latin typeface="Cambria Math"/>
                            <a:sym typeface="Symbol"/>
                          </a:rPr>
                          <m:t>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it-IT" b="1" i="1">
                            <a:latin typeface="Cambria Math"/>
                          </a:rPr>
                          <m:t>𝒃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it-IT" b="1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412776"/>
                <a:ext cx="8229600" cy="4536000"/>
              </a:xfrm>
              <a:blipFill>
                <a:blip r:embed="rId3"/>
                <a:stretch>
                  <a:fillRect l="-463" t="-559" b="-16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66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Terne pitagoriche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Si ha una </a:t>
            </a:r>
            <a:r>
              <a:rPr lang="it-IT" b="1" dirty="0"/>
              <a:t>terna pitagorica </a:t>
            </a:r>
            <a:r>
              <a:rPr lang="it-IT" dirty="0"/>
              <a:t>quando, dati tre numeri, il quadrato del numero maggiore è uguale </a:t>
            </a:r>
          </a:p>
          <a:p>
            <a:pPr marL="0" indent="0">
              <a:buNone/>
            </a:pPr>
            <a:r>
              <a:rPr lang="it-IT" dirty="0"/>
              <a:t>alla somma dei quadrati degli altri due.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3, 4, 5 è una terna pitagorica infatti:</a:t>
            </a:r>
          </a:p>
          <a:p>
            <a:pPr marL="0" indent="0">
              <a:buNone/>
            </a:pPr>
            <a:r>
              <a:rPr lang="it-IT" dirty="0"/>
              <a:t>5</a:t>
            </a:r>
            <a:r>
              <a:rPr lang="it-IT" baseline="30000" dirty="0"/>
              <a:t>2</a:t>
            </a:r>
            <a:r>
              <a:rPr lang="it-IT" dirty="0"/>
              <a:t> = 3</a:t>
            </a:r>
            <a:r>
              <a:rPr lang="it-IT" baseline="30000" dirty="0"/>
              <a:t>2 </a:t>
            </a:r>
            <a:r>
              <a:rPr lang="it-IT" dirty="0"/>
              <a:t>+ 4</a:t>
            </a:r>
            <a:r>
              <a:rPr lang="it-IT" baseline="30000" dirty="0"/>
              <a:t>2</a:t>
            </a:r>
            <a:r>
              <a:rPr lang="it-IT" dirty="0"/>
              <a:t>    cioè     25 = 9 + 16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Una terna pitagorica è </a:t>
            </a:r>
            <a:r>
              <a:rPr lang="it-IT" b="1" dirty="0"/>
              <a:t>primitiva</a:t>
            </a:r>
            <a:r>
              <a:rPr lang="it-IT" dirty="0"/>
              <a:t> se i tre numeri che la costituiscono sono primi fra loro.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Si possono ottenere terne pitagoriche moltiplicando o dividendo per uno stesso numero intero </a:t>
            </a:r>
          </a:p>
          <a:p>
            <a:pPr marL="0" indent="0">
              <a:buNone/>
            </a:pPr>
            <a:r>
              <a:rPr lang="it-IT" dirty="0"/>
              <a:t>o decimale i numeri che costituiscono una terna primitiva.</a:t>
            </a:r>
          </a:p>
        </p:txBody>
      </p:sp>
    </p:spTree>
    <p:extLst>
      <p:ext uri="{BB962C8B-B14F-4D97-AF65-F5344CB8AC3E}">
        <p14:creationId xmlns:p14="http://schemas.microsoft.com/office/powerpoint/2010/main" val="350570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Applicazioni del teorema di Pitagora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266928" cy="4536000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RETTANGOLO</a:t>
                </a:r>
                <a:r>
                  <a:rPr lang="it-IT" b="1" dirty="0"/>
                  <a:t> </a:t>
                </a:r>
              </a:p>
              <a:p>
                <a:pPr>
                  <a:buNone/>
                </a:pPr>
                <a:r>
                  <a:rPr lang="it-IT" dirty="0"/>
                  <a:t>In un rettangolo la diagonale </a:t>
                </a:r>
                <a:r>
                  <a:rPr lang="it-IT" i="1" dirty="0"/>
                  <a:t>d</a:t>
                </a:r>
                <a:r>
                  <a:rPr lang="it-IT" dirty="0"/>
                  <a:t> lo divide in due triangoli rettangoli aventi per ipotenusa la diagonale e per cateti le dimensioni </a:t>
                </a:r>
                <a:r>
                  <a:rPr lang="it-IT" i="1" dirty="0"/>
                  <a:t>b</a:t>
                </a:r>
                <a:r>
                  <a:rPr lang="it-IT" dirty="0"/>
                  <a:t> e </a:t>
                </a:r>
                <a:r>
                  <a:rPr lang="it-IT" i="1" dirty="0"/>
                  <a:t>h</a:t>
                </a:r>
                <a:r>
                  <a:rPr lang="it-IT" dirty="0"/>
                  <a:t> del rettangolo. </a:t>
                </a:r>
              </a:p>
              <a:p>
                <a:pPr>
                  <a:buNone/>
                </a:pPr>
                <a:r>
                  <a:rPr lang="it-IT" dirty="0"/>
                  <a:t>Applicando il teorema di Pitagora a uno dei due triangoli rettangoli: </a:t>
                </a:r>
              </a:p>
              <a:p>
                <a:pPr lvl="1">
                  <a:tabLst>
                    <a:tab pos="1947863" algn="l"/>
                    <a:tab pos="3417888" algn="l"/>
                  </a:tabLst>
                </a:pPr>
                <a:r>
                  <a:rPr lang="it-IT" b="1" i="1" dirty="0"/>
                  <a:t>d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/>
                          </a:rPr>
                          <m:t>𝒉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  <m:r>
                          <a:rPr lang="it-IT" b="1" i="1">
                            <a:latin typeface="Cambria Math"/>
                          </a:rPr>
                          <m:t>+</m:t>
                        </m:r>
                        <m:r>
                          <a:rPr lang="it-IT" b="1" i="1" smtClean="0">
                            <a:latin typeface="Cambria Math"/>
                          </a:rPr>
                          <m:t>𝒃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it-IT" b="1" dirty="0"/>
                  <a:t>	</a:t>
                </a:r>
                <a:r>
                  <a:rPr lang="it-IT" b="1" i="1" dirty="0"/>
                  <a:t>b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/>
                          </a:rPr>
                          <m:t>𝒅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  <m:r>
                          <a:rPr lang="it-IT" b="1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>
                            <a:latin typeface="Cambria Math"/>
                            <a:sym typeface="Symbol"/>
                          </a:rPr>
                          <m:t>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it-IT" b="1" i="1" smtClean="0">
                            <a:latin typeface="Cambria Math"/>
                          </a:rPr>
                          <m:t>𝒉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it-IT" b="1" i="1" baseline="30000">
                        <a:latin typeface="Cambria Math"/>
                      </a:rPr>
                      <m:t> </m:t>
                    </m:r>
                  </m:oMath>
                </a14:m>
                <a:r>
                  <a:rPr lang="it-IT" b="1" dirty="0"/>
                  <a:t>	</a:t>
                </a:r>
                <a:r>
                  <a:rPr lang="it-IT" b="1" i="1" dirty="0"/>
                  <a:t>h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/>
                          </a:rPr>
                          <m:t>𝒅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  <m:r>
                          <a:rPr lang="it-IT" b="1" i="1">
                            <a:latin typeface="Cambria Math"/>
                            <a:sym typeface="Symbol"/>
                          </a:rPr>
                          <m:t>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it-IT" b="1" i="1" smtClean="0">
                            <a:latin typeface="Cambria Math"/>
                          </a:rPr>
                          <m:t>𝒃</m:t>
                        </m:r>
                        <m:r>
                          <a:rPr lang="it-IT" b="1" i="1" baseline="30000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it-IT" b="1" i="1" baseline="30000">
                        <a:latin typeface="Cambria Math"/>
                      </a:rPr>
                      <m:t> </m:t>
                    </m:r>
                  </m:oMath>
                </a14:m>
                <a:r>
                  <a:rPr lang="it-IT" b="1" dirty="0"/>
                  <a:t>	</a:t>
                </a:r>
              </a:p>
              <a:p>
                <a:pPr>
                  <a:buNone/>
                </a:pPr>
                <a:endParaRPr lang="it-IT" b="1" dirty="0"/>
              </a:p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TRIANGOLO RETTANGOLO</a:t>
                </a:r>
                <a:endParaRPr lang="it-IT" b="1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it-IT" dirty="0"/>
                  <a:t>In un triangolo rettangolo l’altezza </a:t>
                </a:r>
                <a:r>
                  <a:rPr lang="it-IT" i="1" dirty="0"/>
                  <a:t>h</a:t>
                </a:r>
                <a:r>
                  <a:rPr lang="it-IT" dirty="0"/>
                  <a:t> relativa all’ipotenusa lo divide in due triangoli rettangoli aventi per ipotenusa rispettivamente i cateti </a:t>
                </a:r>
                <a:r>
                  <a:rPr lang="it-IT" i="1" dirty="0"/>
                  <a:t>a </a:t>
                </a:r>
                <a:r>
                  <a:rPr lang="it-IT" dirty="0"/>
                  <a:t>e </a:t>
                </a:r>
                <a:r>
                  <a:rPr lang="it-IT" i="1" dirty="0"/>
                  <a:t>b</a:t>
                </a:r>
                <a:r>
                  <a:rPr lang="it-IT" dirty="0"/>
                  <a:t> e per cateti l’altezza </a:t>
                </a:r>
                <a:r>
                  <a:rPr lang="it-IT" i="1" dirty="0"/>
                  <a:t>h</a:t>
                </a:r>
                <a:r>
                  <a:rPr lang="it-IT" dirty="0"/>
                  <a:t> e le due proiezioni </a:t>
                </a:r>
                <a:r>
                  <a:rPr lang="it-IT" i="1" dirty="0"/>
                  <a:t>a′</a:t>
                </a:r>
                <a:r>
                  <a:rPr lang="it-IT" dirty="0"/>
                  <a:t> e </a:t>
                </a:r>
                <a:r>
                  <a:rPr lang="it-IT" i="1" dirty="0"/>
                  <a:t>b′</a:t>
                </a:r>
                <a:r>
                  <a:rPr lang="it-IT" dirty="0"/>
                  <a:t>: </a:t>
                </a:r>
              </a:p>
              <a:p>
                <a:pPr lvl="1">
                  <a:tabLst>
                    <a:tab pos="2309813" algn="l"/>
                  </a:tabLst>
                </a:pP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’ = </m:t>
                    </m:r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’ = </m:t>
                    </m:r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it-IT" b="1" i="1">
                        <a:latin typeface="Cambria Math"/>
                      </a:rPr>
                      <m:t> </m:t>
                    </m:r>
                  </m:oMath>
                </a14:m>
                <a:endParaRPr lang="it-IT" dirty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r>
                  <a:rPr lang="it-IT" dirty="0"/>
                  <a:t> </a:t>
                </a:r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266928" cy="4536000"/>
              </a:xfrm>
              <a:blipFill>
                <a:blip r:embed="rId2"/>
                <a:stretch>
                  <a:fillRect l="-579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60D901-FA54-094A-84CC-350F165F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988841"/>
            <a:ext cx="2700000" cy="11920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C540D5-D534-2449-B2CA-19C98D67A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128" y="3839535"/>
            <a:ext cx="2700000" cy="17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Applicazioni del teorema di Pitagora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6275039" cy="4536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TRIANGOLO ISOSCELE</a:t>
                </a:r>
                <a:endParaRPr lang="it-IT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it-IT" dirty="0"/>
                  <a:t>Il triangolo isoscele è diviso dall’altezza </a:t>
                </a:r>
                <a:r>
                  <a:rPr lang="it-IT" i="1" dirty="0"/>
                  <a:t>h</a:t>
                </a:r>
                <a:r>
                  <a:rPr lang="it-IT" dirty="0"/>
                  <a:t> relativa alla base in due triangoli rettangoli congruenti, ciascuno dei quali ha per ipotenusa il lato obliquo </a:t>
                </a:r>
                <a:r>
                  <a:rPr lang="it-IT" i="1" dirty="0"/>
                  <a:t>l</a:t>
                </a:r>
                <a:r>
                  <a:rPr lang="it-IT" dirty="0"/>
                  <a:t> e per cateti l’altezza </a:t>
                </a:r>
                <a:r>
                  <a:rPr lang="it-IT" i="1" dirty="0"/>
                  <a:t>h</a:t>
                </a:r>
                <a:r>
                  <a:rPr lang="it-IT" dirty="0"/>
                  <a:t> e la metà della base </a:t>
                </a:r>
                <a:r>
                  <a:rPr lang="it-IT" i="1" dirty="0"/>
                  <a:t>b</a:t>
                </a:r>
                <a:r>
                  <a:rPr lang="it-IT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1" i="1" dirty="0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it-IT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b="1" dirty="0"/>
                  <a:t>     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b="1" dirty="0"/>
                  <a:t>     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·</m:t>
                    </m:r>
                    <m:rad>
                      <m:radPr>
                        <m:degHide m:val="on"/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it-IT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ROMBO</a:t>
                </a:r>
                <a:r>
                  <a:rPr lang="it-IT" b="1" dirty="0">
                    <a:solidFill>
                      <a:srgbClr val="FF0000"/>
                    </a:solidFill>
                  </a:rPr>
                  <a:t> </a:t>
                </a:r>
                <a:endParaRPr lang="it-IT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it-IT" dirty="0"/>
                  <a:t>Le diagonali di un rombo lo dividono in quattro triangoli rettangoli congruenti aventi per cateti le </a:t>
                </a:r>
                <a:r>
                  <a:rPr lang="it-IT" dirty="0" err="1"/>
                  <a:t>semidiagonali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𝑑</m:t>
                        </m:r>
                        <m:r>
                          <a:rPr lang="it-IT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𝑑</m:t>
                        </m:r>
                        <m:r>
                          <a:rPr lang="it-IT" i="1" baseline="-25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e per ipotenusa il lato </a:t>
                </a:r>
                <a:r>
                  <a:rPr lang="it-IT" i="1" dirty="0"/>
                  <a:t>l</a:t>
                </a:r>
                <a:r>
                  <a:rPr lang="it-IT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>
                            <a:latin typeface="Cambria Math"/>
                            <a:sym typeface="Symbol"/>
                          </a:rPr>
                          <m:t></m:t>
                        </m:r>
                        <m:sSup>
                          <m:sSupPr>
                            <m:ctrlP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 dirty="0" smtClean="0"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it-IT" b="1" i="1" dirty="0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b="1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it-IT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>
                            <a:latin typeface="Cambria Math"/>
                            <a:sym typeface="Symbol"/>
                          </a:rPr>
                          <m:t></m:t>
                        </m:r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it-IT" b="1" i="1" dirty="0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/>
              </a:p>
              <a:p>
                <a:pPr>
                  <a:buNone/>
                </a:pPr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6275039" cy="4536000"/>
              </a:xfrm>
              <a:blipFill>
                <a:blip r:embed="rId2"/>
                <a:stretch>
                  <a:fillRect l="-486" t="-403" r="-5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4C7D50-8515-6940-B630-862629E6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061" y="1602000"/>
            <a:ext cx="1296000" cy="20477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0509F41-A461-B946-87B9-878AFE0B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4077072"/>
            <a:ext cx="1296000" cy="19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8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Applicazioni del teorema di Pitagora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199" y="1602000"/>
                <a:ext cx="6478533" cy="453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TRAPEZIO RETTANGOLO</a:t>
                </a:r>
                <a:endParaRPr lang="it-IT" b="1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it-IT" dirty="0"/>
                  <a:t>Il trapezio rettangolo </a:t>
                </a:r>
                <a:r>
                  <a:rPr lang="it-IT" i="1" dirty="0"/>
                  <a:t>ABCD</a:t>
                </a:r>
                <a:r>
                  <a:rPr lang="it-IT" dirty="0"/>
                  <a:t> è diviso dall’altezza </a:t>
                </a:r>
                <a:r>
                  <a:rPr lang="it-IT" i="1" dirty="0"/>
                  <a:t>CH</a:t>
                </a:r>
                <a:r>
                  <a:rPr lang="it-IT" dirty="0"/>
                  <a:t> nel rettangolo </a:t>
                </a:r>
                <a:r>
                  <a:rPr lang="it-IT" i="1" dirty="0"/>
                  <a:t>AHCD</a:t>
                </a:r>
                <a:r>
                  <a:rPr lang="it-IT" dirty="0"/>
                  <a:t> e nel triangolo rettangolo </a:t>
                </a:r>
                <a:r>
                  <a:rPr lang="it-IT" i="1" dirty="0"/>
                  <a:t>HBC</a:t>
                </a:r>
                <a:r>
                  <a:rPr lang="it-IT" dirty="0"/>
                  <a:t> che ha per ipotenusa il lato obliquo </a:t>
                </a:r>
                <a:r>
                  <a:rPr lang="it-IT" i="1" dirty="0"/>
                  <a:t>l</a:t>
                </a:r>
                <a:r>
                  <a:rPr lang="it-IT" dirty="0"/>
                  <a:t> del trapezio e per cateti </a:t>
                </a:r>
                <a:r>
                  <a:rPr lang="it-IT" i="1" dirty="0"/>
                  <a:t>h</a:t>
                </a:r>
                <a:r>
                  <a:rPr lang="it-IT" dirty="0"/>
                  <a:t> e la differenza fra le basi </a:t>
                </a:r>
                <a:r>
                  <a:rPr lang="it-IT" i="1" dirty="0"/>
                  <a:t>b</a:t>
                </a:r>
                <a:r>
                  <a:rPr lang="it-IT" baseline="-25000" dirty="0"/>
                  <a:t>2</a:t>
                </a:r>
                <a:r>
                  <a:rPr lang="it-IT" dirty="0"/>
                  <a:t> </a:t>
                </a:r>
                <a:r>
                  <a:rPr lang="it-IT" dirty="0">
                    <a:sym typeface="Symbol"/>
                  </a:rPr>
                  <a:t> </a:t>
                </a:r>
                <a:r>
                  <a:rPr lang="it-IT" i="1" dirty="0">
                    <a:sym typeface="Symbol"/>
                  </a:rPr>
                  <a:t>b</a:t>
                </a:r>
                <a:r>
                  <a:rPr lang="it-IT" baseline="-25000" dirty="0">
                    <a:sym typeface="Symbol"/>
                  </a:rPr>
                  <a:t>1</a:t>
                </a:r>
                <a:r>
                  <a:rPr lang="it-IT" dirty="0">
                    <a:sym typeface="Symbol"/>
                  </a:rPr>
                  <a:t>:</a:t>
                </a:r>
                <a:endParaRPr lang="it-IT" dirty="0"/>
              </a:p>
              <a:p>
                <a:pPr marL="355600">
                  <a:tabLst>
                    <a:tab pos="30607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 dirty="0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it-IT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1" i="1" dirty="0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it-IT" b="1" i="1" dirty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it-IT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1" i="1" dirty="0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it-IT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b="1" dirty="0"/>
              </a:p>
              <a:p>
                <a:pPr marL="355600">
                  <a:tabLst>
                    <a:tab pos="3060700" algn="l"/>
                  </a:tabLst>
                </a:pP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b="1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b="1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TRAPEZIO ISOSCELE</a:t>
                </a:r>
                <a:endParaRPr lang="it-IT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dirty="0"/>
                  <a:t>Nel trapezio isoscele </a:t>
                </a:r>
                <a:r>
                  <a:rPr lang="it-IT" i="1" dirty="0"/>
                  <a:t>ABCD</a:t>
                </a:r>
                <a:r>
                  <a:rPr lang="it-IT" dirty="0"/>
                  <a:t> tracciando le altezze </a:t>
                </a:r>
                <a:r>
                  <a:rPr lang="it-IT" i="1" dirty="0"/>
                  <a:t>DH</a:t>
                </a:r>
                <a:r>
                  <a:rPr lang="it-IT" dirty="0"/>
                  <a:t> e </a:t>
                </a:r>
                <a:r>
                  <a:rPr lang="it-IT" i="1" dirty="0"/>
                  <a:t>CK</a:t>
                </a:r>
                <a:r>
                  <a:rPr lang="it-IT" dirty="0"/>
                  <a:t> otteniamo due triangoli rettangoli congruenti </a:t>
                </a:r>
                <a:r>
                  <a:rPr lang="it-IT" i="1" dirty="0"/>
                  <a:t>DHA</a:t>
                </a:r>
                <a:r>
                  <a:rPr lang="it-IT" dirty="0"/>
                  <a:t> e </a:t>
                </a:r>
                <a:r>
                  <a:rPr lang="it-IT" i="1" dirty="0"/>
                  <a:t>CKB</a:t>
                </a:r>
                <a:r>
                  <a:rPr lang="it-IT" dirty="0"/>
                  <a:t> in cui l’ipotenusa coincide con il lato obliquo </a:t>
                </a:r>
                <a:r>
                  <a:rPr lang="it-IT" i="1" dirty="0"/>
                  <a:t>l</a:t>
                </a:r>
                <a:r>
                  <a:rPr lang="it-IT" dirty="0"/>
                  <a:t> e i cateti coincidono con l’altezza </a:t>
                </a:r>
                <a:r>
                  <a:rPr lang="it-IT" i="1" dirty="0"/>
                  <a:t>h</a:t>
                </a:r>
                <a:r>
                  <a:rPr lang="it-IT" dirty="0"/>
                  <a:t> e la semidifferenza fra le basi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𝑏</m:t>
                        </m:r>
                        <m:r>
                          <a:rPr lang="it-IT" b="0" i="1" baseline="-25000" smtClean="0">
                            <a:latin typeface="Cambria Math"/>
                          </a:rPr>
                          <m:t>2</m:t>
                        </m:r>
                        <m:r>
                          <a:rPr lang="it-IT" b="0" i="1" smtClean="0">
                            <a:latin typeface="Cambria Math"/>
                          </a:rPr>
                          <m:t> −</m:t>
                        </m:r>
                        <m:r>
                          <a:rPr lang="it-IT" b="0" i="1" smtClean="0">
                            <a:latin typeface="Cambria Math"/>
                          </a:rPr>
                          <m:t>𝑏</m:t>
                        </m:r>
                        <m:r>
                          <a:rPr lang="it-IT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:</a:t>
                </a:r>
              </a:p>
              <a:p>
                <a:pPr indent="355600"/>
                <a14:m>
                  <m:oMath xmlns:m="http://schemas.openxmlformats.org/officeDocument/2006/math">
                    <m:r>
                      <a:rPr lang="it-IT" b="1" i="1" dirty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it-IT" b="1" i="1" dirty="0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it-IT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 dirty="0" smtClean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it-IT" b="1" i="1" dirty="0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b="1" dirty="0"/>
                  <a:t>      </a:t>
                </a:r>
                <a14:m>
                  <m:oMath xmlns:m="http://schemas.openxmlformats.org/officeDocument/2006/math">
                    <m:r>
                      <a:rPr lang="it-IT" b="1" i="1" dirty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it-IT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b="1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·</m:t>
                    </m:r>
                    <m:rad>
                      <m:radPr>
                        <m:degHide m:val="on"/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it-IT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/>
                  <a:t>  </a:t>
                </a:r>
              </a:p>
              <a:p>
                <a:pPr>
                  <a:buNone/>
                </a:pPr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199" y="1602000"/>
                <a:ext cx="6478533" cy="4536000"/>
              </a:xfrm>
              <a:blipFill>
                <a:blip r:embed="rId2"/>
                <a:stretch>
                  <a:fillRect l="-4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BA55EA-836E-D845-9A36-4A4F6DC42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733" y="1819801"/>
            <a:ext cx="2080608" cy="144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17AEED2-575C-2E4C-B69F-7518FE9AD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7" y="3978900"/>
            <a:ext cx="2199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Applicazioni del teorema di Pitagora </a:t>
            </a:r>
            <a:br>
              <a:rPr lang="it-IT" b="1" dirty="0"/>
            </a:br>
            <a:r>
              <a:rPr lang="it-IT" b="1" dirty="0"/>
              <a:t>a triangoli particolari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6275040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QUADRATO</a:t>
                </a:r>
                <a:r>
                  <a:rPr lang="it-IT" dirty="0"/>
                  <a:t> </a:t>
                </a:r>
                <a:endParaRPr lang="it-IT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dirty="0"/>
                  <a:t>La misura della diagonale di un quadrato si  ottiene moltiplicando la misura del lato per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it-IT" b="0" i="0" smtClean="0">
                        <a:latin typeface="Cambria Math"/>
                      </a:rPr>
                      <m:t>:</m:t>
                    </m:r>
                  </m:oMath>
                </a14:m>
                <a:endParaRPr lang="it-IT" dirty="0"/>
              </a:p>
              <a:p>
                <a:pPr lvl="1"/>
                <a:r>
                  <a:rPr lang="it-IT" b="1" i="1" dirty="0"/>
                  <a:t>d</a:t>
                </a:r>
                <a:r>
                  <a:rPr lang="it-IT" b="1" dirty="0"/>
                  <a:t> = </a:t>
                </a:r>
                <a:r>
                  <a:rPr lang="it-IT" b="1" i="1" dirty="0"/>
                  <a:t>l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it-IT" b="1" dirty="0"/>
                  <a:t>             	</a:t>
                </a:r>
                <a:r>
                  <a:rPr lang="it-IT" dirty="0"/>
                  <a:t>(formula diretta)           </a:t>
                </a:r>
              </a:p>
              <a:p>
                <a:pPr lvl="1"/>
                <a:r>
                  <a:rPr lang="it-IT" b="1" i="1" dirty="0"/>
                  <a:t>l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it-IT" dirty="0"/>
                  <a:t> 	(formula inversa)  </a:t>
                </a:r>
              </a:p>
              <a:p>
                <a:pPr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TRIANGOLO RETTANGOLO CON GLI ANGOLI DI 45° 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it-IT" dirty="0"/>
                  <a:t>Se un triangolo rettangolo ha un angolo di 45°, anche l’altro angolo deve misurare 45° e il triangolo sarà pertanto isoscele. </a:t>
                </a:r>
              </a:p>
              <a:p>
                <a:pPr marL="0" indent="0">
                  <a:buNone/>
                </a:pPr>
                <a:r>
                  <a:rPr lang="it-IT" dirty="0"/>
                  <a:t>Questo triangolo rettangolo isoscele è la metà di un quadrato e ha l’ipotenusa coincidente con la diagonale </a:t>
                </a:r>
                <a:r>
                  <a:rPr lang="it-IT" i="1" dirty="0"/>
                  <a:t>d</a:t>
                </a:r>
                <a:r>
                  <a:rPr lang="it-IT" dirty="0"/>
                  <a:t> del quadrato e i cateti coincidenti al lato </a:t>
                </a:r>
                <a:r>
                  <a:rPr lang="it-IT" i="1" dirty="0"/>
                  <a:t>l</a:t>
                </a:r>
                <a:r>
                  <a:rPr lang="it-IT" dirty="0"/>
                  <a:t>. </a:t>
                </a:r>
              </a:p>
              <a:p>
                <a:pPr marL="0" indent="0">
                  <a:buNone/>
                </a:pPr>
                <a:r>
                  <a:rPr lang="it-IT" dirty="0"/>
                  <a:t>La misura dell’ipotenusa di un triangolo rettangolo isoscele si ottiene moltiplicando la misura del cateto per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it-IT" dirty="0"/>
                  <a:t>. 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6275040" cy="4536000"/>
              </a:xfrm>
              <a:blipFill>
                <a:blip r:embed="rId2"/>
                <a:stretch>
                  <a:fillRect l="-486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AF5AAB-8A63-6F40-87D6-829B9E9F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971" y="3847744"/>
            <a:ext cx="1594829" cy="18022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0F9BAEF-4BF8-F248-88ED-F17270321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175" y="2114346"/>
            <a:ext cx="688420" cy="8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Applicazioni del teorema di Pitagora </a:t>
            </a:r>
            <a:br>
              <a:rPr lang="it-IT" b="1" dirty="0"/>
            </a:br>
            <a:r>
              <a:rPr lang="it-IT" b="1" dirty="0"/>
              <a:t>a triangoli particolari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915000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TRIANGOLO EQUILATERO </a:t>
                </a:r>
                <a:endParaRPr lang="it-IT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it-IT" dirty="0"/>
                  <a:t>La misura dell’altezza di un triangolo equilatero si ottiene moltiplicando la misura della metà del lato per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it-IT" b="0" i="0" smtClean="0">
                        <a:latin typeface="Cambria Math"/>
                      </a:rPr>
                      <m:t>:</m:t>
                    </m:r>
                  </m:oMath>
                </a14:m>
                <a:endParaRPr lang="it-IT" dirty="0"/>
              </a:p>
              <a:p>
                <a:pPr lvl="1"/>
                <a:r>
                  <a:rPr lang="it-IT" b="1" i="1" dirty="0"/>
                  <a:t>h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/>
                          </a:rPr>
                          <m:t>𝒍</m:t>
                        </m:r>
                        <m:rad>
                          <m:radPr>
                            <m:degHide m:val="on"/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it-IT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it-IT" b="1" i="0" smtClean="0">
                        <a:latin typeface="Cambria Math"/>
                      </a:rPr>
                      <m:t>                  </m:t>
                    </m:r>
                  </m:oMath>
                </a14:m>
                <a:r>
                  <a:rPr lang="it-IT" dirty="0"/>
                  <a:t>(formula diretta)               </a:t>
                </a:r>
              </a:p>
              <a:p>
                <a:pPr lvl="1"/>
                <a:r>
                  <a:rPr lang="it-IT" b="1" i="1" dirty="0"/>
                  <a:t>l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/>
                          </a:rPr>
                          <m:t>𝟐</m:t>
                        </m:r>
                        <m:r>
                          <a:rPr lang="it-IT" b="1" i="1" smtClean="0">
                            <a:latin typeface="Cambria Math"/>
                          </a:rPr>
                          <m:t>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it-IT" dirty="0"/>
                  <a:t> 	(formula inversa)</a:t>
                </a:r>
              </a:p>
              <a:p>
                <a:pPr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TRIANGOLO RETTANGOLO CON GLI ANGOLI DI 30° E 60°</a:t>
                </a:r>
              </a:p>
              <a:p>
                <a:pPr marL="0" indent="0">
                  <a:buNone/>
                </a:pPr>
                <a:r>
                  <a:rPr lang="it-IT" dirty="0"/>
                  <a:t>Un triangolo rettangolo con gli angoli acuti di 60° e 30° è la metà di un triangolo equilatero</a:t>
                </a:r>
                <a:r>
                  <a:rPr lang="it-IT"/>
                  <a:t>. </a:t>
                </a:r>
              </a:p>
              <a:p>
                <a:pPr marL="0" indent="0">
                  <a:buNone/>
                </a:pPr>
                <a:r>
                  <a:rPr lang="it-IT"/>
                  <a:t>L’ipotenusa </a:t>
                </a:r>
                <a:r>
                  <a:rPr lang="it-IT" dirty="0"/>
                  <a:t>corrisponde al lato </a:t>
                </a:r>
                <a:r>
                  <a:rPr lang="it-IT" i="1" dirty="0"/>
                  <a:t>l</a:t>
                </a:r>
                <a:r>
                  <a:rPr lang="it-IT" dirty="0"/>
                  <a:t> del triangolo equilatero, il cateto minore (opposto all’angolo di 30°)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e il cateto maggiore (opposto all’angolo di 60°) all’altezza </a:t>
                </a:r>
                <a:r>
                  <a:rPr lang="it-IT" i="1" dirty="0"/>
                  <a:t>h</a:t>
                </a:r>
                <a:r>
                  <a:rPr lang="it-IT" dirty="0"/>
                  <a:t>.   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915000" cy="4536000"/>
              </a:xfrm>
              <a:blipFill>
                <a:blip r:embed="rId2"/>
                <a:stretch>
                  <a:fillRect l="-515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212B73-19F4-7549-943D-578143991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3732855"/>
            <a:ext cx="1892300" cy="21018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F10B562-C769-A141-9E0C-3BCF30595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2039743"/>
            <a:ext cx="821010" cy="10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3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900</Words>
  <Application>Microsoft Macintosh PowerPoint</Application>
  <PresentationFormat>Presentazione su schermo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Tema di Office</vt:lpstr>
      <vt:lpstr>Presentazione standard di PowerPoint</vt:lpstr>
      <vt:lpstr>Il teorema di Pitagora</vt:lpstr>
      <vt:lpstr>Il teorema di Pitagora</vt:lpstr>
      <vt:lpstr>Terne pitagoriche</vt:lpstr>
      <vt:lpstr>Applicazioni del teorema di Pitagora</vt:lpstr>
      <vt:lpstr>Applicazioni del teorema di Pitagora</vt:lpstr>
      <vt:lpstr>Applicazioni del teorema di Pitagora</vt:lpstr>
      <vt:lpstr>Applicazioni del teorema di Pitagora  a triangoli particolari</vt:lpstr>
      <vt:lpstr>Applicazioni del teorema di Pitagora  a triangoli particolari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58</cp:revision>
  <dcterms:created xsi:type="dcterms:W3CDTF">2020-05-11T09:05:56Z</dcterms:created>
  <dcterms:modified xsi:type="dcterms:W3CDTF">2021-03-29T10:25:11Z</dcterms:modified>
</cp:coreProperties>
</file>